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jpe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jpe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familia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858000" y="0"/>
            <a:ext cx="5330952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229600" cy="6858000"/>
          </a:xfrm>
          <a:prstGeom prst="rect">
            <a:avLst/>
          </a:prstGeom>
          <a:solidFill>
            <a:srgbClr val="020618">
              <a:alpha val="95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0" y="0"/>
            <a:ext cx="2743200" cy="6858000"/>
          </a:xfrm>
          <a:prstGeom prst="rect">
            <a:avLst/>
          </a:prstGeom>
          <a:solidFill>
            <a:srgbClr val="020618">
              <a:alpha val="70000"/>
            </a:srgbClr>
          </a:solidFill>
          <a:ln/>
        </p:spPr>
      </p:sp>
      <p:pic>
        <p:nvPicPr>
          <p:cNvPr id="5" name="Image 1" descr="logo-icaro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08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457200" y="182880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EN ASCENSORES · CANAL RESIDENCIAL ESPAÑA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457200" y="2103120"/>
            <a:ext cx="7498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El primer impacto del día.</a:t>
            </a:r>
            <a:endParaRPr lang="en-US" sz="5400" dirty="0"/>
          </a:p>
        </p:txBody>
      </p:sp>
      <p:sp>
        <p:nvSpPr>
          <p:cNvPr id="10" name="Text 6"/>
          <p:cNvSpPr/>
          <p:nvPr/>
        </p:nvSpPr>
        <p:spPr>
          <a:xfrm>
            <a:off x="457200" y="2971800"/>
            <a:ext cx="7498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El último que permanece.</a:t>
            </a:r>
            <a:endParaRPr lang="en-US" sz="5400" dirty="0"/>
          </a:p>
        </p:txBody>
      </p:sp>
      <p:sp>
        <p:nvSpPr>
          <p:cNvPr id="11" name="Text 7"/>
          <p:cNvSpPr/>
          <p:nvPr/>
        </p:nvSpPr>
        <p:spPr>
          <a:xfrm>
            <a:off x="457200" y="4069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medio que no compite por la atención. Solo la recibe.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457200" y="5120640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50.000+</a:t>
            </a:r>
            <a:endParaRPr lang="en-US" sz="2800" dirty="0"/>
          </a:p>
        </p:txBody>
      </p:sp>
      <p:sp>
        <p:nvSpPr>
          <p:cNvPr id="13" name="Text 9"/>
          <p:cNvSpPr/>
          <p:nvPr/>
        </p:nvSpPr>
        <p:spPr>
          <a:xfrm>
            <a:off x="457200" y="580644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Pantallas digitales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España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2331720" y="5120640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250M+</a:t>
            </a:r>
            <a:endParaRPr lang="en-US" sz="2800" dirty="0"/>
          </a:p>
        </p:txBody>
      </p:sp>
      <p:sp>
        <p:nvSpPr>
          <p:cNvPr id="15" name="Text 11"/>
          <p:cNvSpPr/>
          <p:nvPr/>
        </p:nvSpPr>
        <p:spPr>
          <a:xfrm>
            <a:off x="2331720" y="580644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mensuales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audiencia premium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206240" y="5120640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90×</a:t>
            </a:r>
            <a:endParaRPr lang="en-US" sz="2800" dirty="0"/>
          </a:p>
        </p:txBody>
      </p:sp>
      <p:sp>
        <p:nvSpPr>
          <p:cNvPr id="17" name="Text 13"/>
          <p:cNvSpPr/>
          <p:nvPr/>
        </p:nvSpPr>
        <p:spPr>
          <a:xfrm>
            <a:off x="4206240" y="580644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mensuales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la misma persona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6080760" y="5120640"/>
            <a:ext cx="1783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85%+</a:t>
            </a:r>
            <a:endParaRPr lang="en-US" sz="2800" dirty="0"/>
          </a:p>
        </p:txBody>
      </p:sp>
      <p:sp>
        <p:nvSpPr>
          <p:cNvPr id="19" name="Text 15"/>
          <p:cNvSpPr/>
          <p:nvPr/>
        </p:nvSpPr>
        <p:spPr>
          <a:xfrm>
            <a:off x="6080760" y="5806440"/>
            <a:ext cx="1783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 de atención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confirmada (eye-tracking)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QUIÉNES SOMOS · ICARO LIFT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10058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Convertimos cada ascensor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en un punto de atención.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57200" y="3429000"/>
            <a:ext cx="9601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 Lift convierte los ascensores en espacios de conexión con una red de pantallas digitales que ofrece atención recurrente y receptiva. Llegamos a una audiencia cautiva en el momento ideal para los mensajes de marca. </a:t>
            </a:r>
            <a:pPr indent="0" marL="0">
              <a:lnSpc>
                <a:spcPct val="14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Somos líderes en la Península Ibérica con más de 50.000 pantallas activas, generando valor mediante contexto, frecuencia y datos.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57200" y="5120640"/>
            <a:ext cx="2697480" cy="11887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85800" y="52578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50.000+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685800" y="57607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Pantallas digitales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España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319272" y="5120640"/>
            <a:ext cx="2697480" cy="11887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547872" y="52578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250M+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3547872" y="57607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mensuales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181344" y="5120640"/>
            <a:ext cx="2697480" cy="11887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09944" y="52578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33.012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6409944" y="57607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Edificios residenciales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9043416" y="5120640"/>
            <a:ext cx="2697480" cy="11887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272016" y="52578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99,7%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9272016" y="576072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Disponibilidad del sistema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CUATRO RAZONES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8229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Cuatro razones para</a:t>
            </a:r>
            <a:endParaRPr lang="en-US" sz="4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4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elegir Icaro Lift.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57200" y="324612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Atención real, frecuencia natural y métricas verificables — en cada ascensor.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57200" y="4023360"/>
            <a:ext cx="2697480" cy="246888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58368" y="418795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58368" y="4480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Atención Genuina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58368" y="4937760"/>
            <a:ext cx="23317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Dentro del ascensor, la atención es natural. Sin scroll, sin segunda pantalla, sin escape. Estudios de eye-tracking confirman más del 85% de tasa de atención.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58368" y="5989320"/>
            <a:ext cx="2295144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58368" y="60350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85%+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658368" y="626364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 de atención confirmada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3319272" y="4023360"/>
            <a:ext cx="2697480" cy="246888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520440" y="418795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3520440" y="4480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Natural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520440" y="4937760"/>
            <a:ext cx="23317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ascensor es una rutina diaria. Con una media de 90 contactos mensuales con la misma persona, tu marca se construye con repetición y refuerzo.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3520440" y="5989320"/>
            <a:ext cx="2295144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520440" y="60350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90×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3520440" y="626364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mensuales/persona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6181344" y="4023360"/>
            <a:ext cx="2697480" cy="246888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382512" y="418795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6382512" y="4480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Audiencia Premium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382512" y="4937760"/>
            <a:ext cx="23317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instalada en edificios de segmentos medio y medio-alto. Perfil A/B+, adultos de 24 a 65 años, con poder de compra y en contexto de decisión.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6382512" y="5989320"/>
            <a:ext cx="2295144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6382512" y="60350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A/B+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6382512" y="626364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Perfil socioeconómico dominante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9043416" y="4023360"/>
            <a:ext cx="2697480" cy="246888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9244584" y="418795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9244584" y="448056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Métricas con Fuente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9244584" y="4937760"/>
            <a:ext cx="23317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Todas las métricas tienen fuente identificada. Trabajamos con datos reales del Census, sin proyecciones ni estimaciones. 100% auditable y transparente.</a:t>
            </a:r>
            <a:endParaRPr lang="en-US" sz="900" dirty="0"/>
          </a:p>
        </p:txBody>
      </p:sp>
      <p:sp>
        <p:nvSpPr>
          <p:cNvPr id="33" name="Shape 30"/>
          <p:cNvSpPr/>
          <p:nvPr/>
        </p:nvSpPr>
        <p:spPr>
          <a:xfrm>
            <a:off x="9244584" y="5989320"/>
            <a:ext cx="2295144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9244584" y="603504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1800" dirty="0"/>
          </a:p>
        </p:txBody>
      </p:sp>
      <p:sp>
        <p:nvSpPr>
          <p:cNvPr id="35" name="Text 32"/>
          <p:cNvSpPr/>
          <p:nvPr/>
        </p:nvSpPr>
        <p:spPr>
          <a:xfrm>
            <a:off x="9244584" y="626364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Census auditables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RENDIMIENTO DE LA RED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10972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Las personas adecuadas,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en el momento oportuno.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30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18.024.552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457200" y="4114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Cobertura semanal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57200" y="43891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por semana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261104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30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109.187.190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4261104" y="4114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Impresiones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261104" y="43891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pantallas / semana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8065008" y="352044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30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58.961.083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8065008" y="4114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065008" y="43891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visualizaciones / semana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457200" y="4846320"/>
            <a:ext cx="11247120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57200" y="5074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2.574.936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457200" y="55778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alcanzadas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día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3319272" y="5074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3319272" y="55778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por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pantalla al día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6181344" y="5074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5,10%</a:t>
            </a:r>
            <a:endParaRPr lang="en-US" sz="2200" dirty="0"/>
          </a:p>
        </p:txBody>
      </p:sp>
      <p:sp>
        <p:nvSpPr>
          <p:cNvPr id="22" name="Text 19"/>
          <p:cNvSpPr/>
          <p:nvPr/>
        </p:nvSpPr>
        <p:spPr>
          <a:xfrm>
            <a:off x="6181344" y="55778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Audiencia Icaro sobre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habitantes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9043416" y="5074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1.030.389</a:t>
            </a:r>
            <a:endParaRPr lang="en-US" sz="2200" dirty="0"/>
          </a:p>
        </p:txBody>
      </p:sp>
      <p:sp>
        <p:nvSpPr>
          <p:cNvPr id="24" name="Text 21"/>
          <p:cNvSpPr/>
          <p:nvPr/>
        </p:nvSpPr>
        <p:spPr>
          <a:xfrm>
            <a:off x="9043416" y="557784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Hogares con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presencia digital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PERFIL Y COMPORTAMIENTO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8229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Audiencia cautiva,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 receptivo.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2461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ascensor es el único espacio donde la atención es total y garantizada. Cerrado, sin distracciones y con un estado emocional abierto a recibir mensajes de marca.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4160520"/>
            <a:ext cx="2697480" cy="146304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85800" y="43891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20-40s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685800" y="4937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Tiempo medio de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exposición diaria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319272" y="4160520"/>
            <a:ext cx="2697480" cy="146304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547872" y="43891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2-6×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3547872" y="4937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media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día por residente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181344" y="4160520"/>
            <a:ext cx="2697480" cy="146304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09944" y="43891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skip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6409944" y="4937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Exposición garantizada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posibilidad de salto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9043416" y="4160520"/>
            <a:ext cx="2697480" cy="146304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272016" y="438912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</a:t>
            </a:r>
            <a:endParaRPr lang="en-US" sz="2200" dirty="0"/>
          </a:p>
        </p:txBody>
      </p:sp>
      <p:sp>
        <p:nvSpPr>
          <p:cNvPr id="19" name="Text 16"/>
          <p:cNvSpPr/>
          <p:nvPr/>
        </p:nvSpPr>
        <p:spPr>
          <a:xfrm>
            <a:off x="9272016" y="493776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Interactividad directa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conversión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457200" y="594360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PERFIL DEMOGRÁFICO · FUENTE EUROSTAT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57200" y="619963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Femenino </a:t>
            </a:r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50,9%   </a:t>
            </a:r>
            <a:pPr indent="0" marL="0">
              <a:buNone/>
            </a:pPr>
            <a:r>
              <a:rPr lang="en-US" sz="13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Masculino </a:t>
            </a:r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49,1%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SEGMENTACIÓN · REVENDEDORES Y AGENCIAS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10972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Una oportunidad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y defendible.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3832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SEGMENTACIÓN DISPONIBLE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457200" y="370332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914400" y="37033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Geográfica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0" y="411480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comunidades autónomas, provincias, municipios o códigos postales. Desde campañas nacionales hasta activaciones locales.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57200" y="480060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914400" y="48006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914400" y="5212080"/>
            <a:ext cx="4754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Segmentación semanal, con duración mínima de 2 semanas. Flexibilidad total para adaptar la campaña a cualquier objetivo.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400800" y="33832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VENTAJAS PARA NUESTROS SOCIOS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6400800" y="3703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Diferenciación de cartera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6400800" y="411480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Ofrezca un canal exclusivo que complementa estrategias digitales y exteriores.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400800" y="4800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Métricas defendibles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6400800" y="521208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concretos basados en Census para justificar el ROI ante sus clientes.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57200" y="5943600"/>
            <a:ext cx="11247120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7200" y="612648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“Elevamos la conversación del precio a la estrategia.” </a:t>
            </a:r>
            <a:pPr indent="0" marL="0">
              <a:buNone/>
            </a:pPr>
            <a:r>
              <a:rPr lang="en-US" sz="14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Icaro Lift 2026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go-icar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08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45720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ESPECIFICACIONES TÉCNICAS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1600200"/>
            <a:ext cx="109728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su campaña</a:t>
            </a:r>
            <a:endParaRPr lang="en-US" sz="4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0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para el éxito.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45720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2179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DURACIÓN</a:t>
            </a:r>
            <a:endParaRPr lang="en-US" sz="700" dirty="0"/>
          </a:p>
        </p:txBody>
      </p:sp>
      <p:sp>
        <p:nvSpPr>
          <p:cNvPr id="9" name="Text 6"/>
          <p:cNvSpPr/>
          <p:nvPr/>
        </p:nvSpPr>
        <p:spPr>
          <a:xfrm>
            <a:off x="62179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10s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62179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audio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33172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49631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FORMATO</a:t>
            </a:r>
            <a:endParaRPr lang="en-US" sz="700" dirty="0"/>
          </a:p>
        </p:txBody>
      </p:sp>
      <p:sp>
        <p:nvSpPr>
          <p:cNvPr id="13" name="Text 10"/>
          <p:cNvSpPr/>
          <p:nvPr/>
        </p:nvSpPr>
        <p:spPr>
          <a:xfrm>
            <a:off x="249631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MP4 / JPG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249631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creatividad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420624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37083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RESOLUCIÓN</a:t>
            </a:r>
            <a:endParaRPr lang="en-US" sz="700" dirty="0"/>
          </a:p>
        </p:txBody>
      </p:sp>
      <p:sp>
        <p:nvSpPr>
          <p:cNvPr id="17" name="Text 14"/>
          <p:cNvSpPr/>
          <p:nvPr/>
        </p:nvSpPr>
        <p:spPr>
          <a:xfrm>
            <a:off x="437083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960×540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437083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608076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24535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FOTOGRAMAS</a:t>
            </a:r>
            <a:endParaRPr lang="en-US" sz="700" dirty="0"/>
          </a:p>
        </p:txBody>
      </p:sp>
      <p:sp>
        <p:nvSpPr>
          <p:cNvPr id="21" name="Text 18"/>
          <p:cNvSpPr/>
          <p:nvPr/>
        </p:nvSpPr>
        <p:spPr>
          <a:xfrm>
            <a:off x="624535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FPS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624535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vídeo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795528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811987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TAMAÑO MÁX.</a:t>
            </a:r>
            <a:endParaRPr lang="en-US" sz="700" dirty="0"/>
          </a:p>
        </p:txBody>
      </p:sp>
      <p:sp>
        <p:nvSpPr>
          <p:cNvPr id="25" name="Text 22"/>
          <p:cNvSpPr/>
          <p:nvPr/>
        </p:nvSpPr>
        <p:spPr>
          <a:xfrm>
            <a:off x="811987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MB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811987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archivo</a:t>
            </a:r>
            <a:endParaRPr lang="en-US" sz="800" dirty="0"/>
          </a:p>
        </p:txBody>
      </p:sp>
      <p:sp>
        <p:nvSpPr>
          <p:cNvPr id="27" name="Shape 24"/>
          <p:cNvSpPr/>
          <p:nvPr/>
        </p:nvSpPr>
        <p:spPr>
          <a:xfrm>
            <a:off x="9829800" y="3383280"/>
            <a:ext cx="1874520" cy="960120"/>
          </a:xfrm>
          <a:prstGeom prst="rect">
            <a:avLst/>
          </a:prstGeom>
          <a:solidFill>
            <a:srgbClr val="0A1238">
              <a:alpha val="75000"/>
            </a:srgbClr>
          </a:solidFill>
          <a:ln w="6350">
            <a:solidFill>
              <a:srgbClr val="1A2447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994392" y="350215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2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 MÍN.</a:t>
            </a:r>
            <a:endParaRPr lang="en-US" sz="700" dirty="0"/>
          </a:p>
        </p:txBody>
      </p:sp>
      <p:sp>
        <p:nvSpPr>
          <p:cNvPr id="29" name="Text 26"/>
          <p:cNvSpPr/>
          <p:nvPr/>
        </p:nvSpPr>
        <p:spPr>
          <a:xfrm>
            <a:off x="9994392" y="3703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sem.</a:t>
            </a:r>
            <a:endParaRPr lang="en-US" sz="1800" dirty="0"/>
          </a:p>
        </p:txBody>
      </p:sp>
      <p:sp>
        <p:nvSpPr>
          <p:cNvPr id="30" name="Text 27"/>
          <p:cNvSpPr/>
          <p:nvPr/>
        </p:nvSpPr>
        <p:spPr>
          <a:xfrm>
            <a:off x="9994392" y="4096512"/>
            <a:ext cx="1600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semanal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457200" y="475488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 DE CAMPAÑA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457200" y="5074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914400" y="5074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Briefing y objetivos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457200" y="54406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público, zona y duración de campaña.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3246120" y="5074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36" name="Text 33"/>
          <p:cNvSpPr/>
          <p:nvPr/>
        </p:nvSpPr>
        <p:spPr>
          <a:xfrm>
            <a:off x="3703320" y="5074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Propuesta personalizada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3246120" y="54406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Recibirá cobertura disponible y estimaciones.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6035040" y="5074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39" name="Text 36"/>
          <p:cNvSpPr/>
          <p:nvPr/>
        </p:nvSpPr>
        <p:spPr>
          <a:xfrm>
            <a:off x="6492240" y="5074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Producción del contenido</a:t>
            </a:r>
            <a:endParaRPr lang="en-US" sz="1100" dirty="0"/>
          </a:p>
        </p:txBody>
      </p:sp>
      <p:sp>
        <p:nvSpPr>
          <p:cNvPr id="40" name="Text 37"/>
          <p:cNvSpPr/>
          <p:nvPr/>
        </p:nvSpPr>
        <p:spPr>
          <a:xfrm>
            <a:off x="6035040" y="54406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su creatividad según las especificaciones.</a:t>
            </a:r>
            <a:endParaRPr lang="en-US" sz="900" dirty="0"/>
          </a:p>
        </p:txBody>
      </p:sp>
      <p:sp>
        <p:nvSpPr>
          <p:cNvPr id="41" name="Text 38"/>
          <p:cNvSpPr/>
          <p:nvPr/>
        </p:nvSpPr>
        <p:spPr>
          <a:xfrm>
            <a:off x="8823960" y="5074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CA9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42" name="Text 39"/>
          <p:cNvSpPr/>
          <p:nvPr/>
        </p:nvSpPr>
        <p:spPr>
          <a:xfrm>
            <a:off x="9281160" y="5074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Activación y monitoreo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8823960" y="544068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B8C5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Campaña activa con métricas basadas en Census.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familia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0" y="0"/>
            <a:ext cx="5303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5303520" cy="6858000"/>
          </a:xfrm>
          <a:prstGeom prst="rect">
            <a:avLst/>
          </a:prstGeom>
          <a:solidFill>
            <a:srgbClr val="020618">
              <a:alpha val="60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303520" y="0"/>
            <a:ext cx="6949440" cy="6858000"/>
          </a:xfrm>
          <a:prstGeom prst="rect">
            <a:avLst/>
          </a:prstGeom>
          <a:solidFill>
            <a:srgbClr val="020618">
              <a:alpha val="95000"/>
            </a:srgbClr>
          </a:solidFill>
          <a:ln/>
        </p:spPr>
      </p:sp>
      <p:pic>
        <p:nvPicPr>
          <p:cNvPr id="5" name="Image 1" descr="logo-icaro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47472"/>
            <a:ext cx="1325880" cy="30175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0088575" y="384048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ICAROLIFT.ES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1277295" y="644652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08</a:t>
            </a:r>
            <a:endParaRPr lang="en-US" sz="800" dirty="0"/>
          </a:p>
        </p:txBody>
      </p:sp>
      <p:sp>
        <p:nvSpPr>
          <p:cNvPr id="8" name="Text 4"/>
          <p:cNvSpPr/>
          <p:nvPr/>
        </p:nvSpPr>
        <p:spPr>
          <a:xfrm>
            <a:off x="5669280" y="1280160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LISTO PARA VENDER · CONTACTO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5669280" y="1600200"/>
            <a:ext cx="6217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¿Listo para comunicar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dirty="0">
                <a:gradFill flip="none" rotWithShape="1">
                  <a:gsLst>
                    <a:gs pos="0">
                      <a:srgbClr val="6FB7FF"/>
                    </a:gs>
                    <a:gs pos="100000">
                      <a:srgbClr val="1F5BD4"/>
                    </a:gs>
                  </a:gsLst>
                  <a:lin ang="0" scaled="0"/>
                </a:gradFill>
                <a:latin typeface="Calibri" pitchFamily="34" charset="0"/>
                <a:ea typeface="Calibri" pitchFamily="34" charset="-122"/>
                <a:cs typeface="Calibri" pitchFamily="34" charset="-120"/>
              </a:rPr>
              <a:t>en ascensores?</a:t>
            </a:r>
            <a:endParaRPr lang="en-US" sz="3800" dirty="0"/>
          </a:p>
        </p:txBody>
      </p:sp>
      <p:sp>
        <p:nvSpPr>
          <p:cNvPr id="10" name="Text 6"/>
          <p:cNvSpPr/>
          <p:nvPr/>
        </p:nvSpPr>
        <p:spPr>
          <a:xfrm>
            <a:off x="5669280" y="329184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Ponga su marca en el corazón del día a día.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5669280" y="4297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ESPAÑA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7498080" y="429768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www.icarolift.es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669280" y="4937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PORTUGAL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7498080" y="493776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www.icarolift.pt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5669280" y="5577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BC2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YORK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7498080" y="557784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www.icaromediagroup.com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5669280" y="6355080"/>
            <a:ext cx="6217920" cy="0"/>
          </a:xfrm>
          <a:prstGeom prst="line">
            <a:avLst/>
          </a:prstGeom>
          <a:noFill/>
          <a:ln w="6350">
            <a:solidFill>
              <a:srgbClr val="1A2447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5669280" y="6446520"/>
            <a:ext cx="6217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6E78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· INSTAGRAM · LINKEDIN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Kit · Icaro Lift · Canal Residencial España 2026</dc:title>
  <dc:subject>PptxGenJS Presentation</dc:subject>
  <dc:creator>Icaro Media Group</dc:creator>
  <cp:lastModifiedBy>Icaro Media Group</cp:lastModifiedBy>
  <cp:revision>1</cp:revision>
  <dcterms:created xsi:type="dcterms:W3CDTF">2026-05-21T14:29:07Z</dcterms:created>
  <dcterms:modified xsi:type="dcterms:W3CDTF">2026-05-21T14:29:07Z</dcterms:modified>
</cp:coreProperties>
</file>